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handoutMasterIdLst>
    <p:handoutMasterId r:id="rId17"/>
  </p:handoutMasterIdLst>
  <p:sldIdLst>
    <p:sldId id="256" r:id="rId2"/>
    <p:sldId id="297" r:id="rId3"/>
    <p:sldId id="298" r:id="rId4"/>
    <p:sldId id="260" r:id="rId5"/>
    <p:sldId id="290" r:id="rId6"/>
    <p:sldId id="273" r:id="rId7"/>
    <p:sldId id="291" r:id="rId8"/>
    <p:sldId id="303" r:id="rId9"/>
    <p:sldId id="294" r:id="rId10"/>
    <p:sldId id="282" r:id="rId11"/>
    <p:sldId id="300" r:id="rId12"/>
    <p:sldId id="302" r:id="rId13"/>
    <p:sldId id="304" r:id="rId14"/>
    <p:sldId id="267"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76213" autoAdjust="0"/>
  </p:normalViewPr>
  <p:slideViewPr>
    <p:cSldViewPr>
      <p:cViewPr>
        <p:scale>
          <a:sx n="81" d="100"/>
          <a:sy n="81" d="100"/>
        </p:scale>
        <p:origin x="-1878" y="-180"/>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Androscoggin County</c:v>
                </c:pt>
              </c:strCache>
            </c:strRef>
          </c:tx>
          <c:invertIfNegative val="0"/>
          <c:cat>
            <c:strRef>
              <c:f>'Top Health Issues'!$B$2:$D$2</c:f>
              <c:strCache>
                <c:ptCount val="3"/>
                <c:pt idx="0">
                  <c:v>Drug &amp; Alcohol Abuse</c:v>
                </c:pt>
                <c:pt idx="1">
                  <c:v>Mental Health</c:v>
                </c:pt>
                <c:pt idx="2">
                  <c:v>Obesity</c:v>
                </c:pt>
              </c:strCache>
            </c:strRef>
          </c:cat>
          <c:val>
            <c:numRef>
              <c:f>'Top Health Issues'!$B$3:$D$3</c:f>
              <c:numCache>
                <c:formatCode>0%</c:formatCode>
                <c:ptCount val="3"/>
                <c:pt idx="0">
                  <c:v>0.86</c:v>
                </c:pt>
                <c:pt idx="1">
                  <c:v>0.86</c:v>
                </c:pt>
                <c:pt idx="2">
                  <c:v>0.82</c:v>
                </c:pt>
              </c:numCache>
            </c:numRef>
          </c:val>
        </c:ser>
        <c:ser>
          <c:idx val="1"/>
          <c:order val="1"/>
          <c:tx>
            <c:strRef>
              <c:f>'Top Health Issues'!$A$4</c:f>
              <c:strCache>
                <c:ptCount val="1"/>
                <c:pt idx="0">
                  <c:v>Maine</c:v>
                </c:pt>
              </c:strCache>
            </c:strRef>
          </c:tx>
          <c:invertIfNegative val="0"/>
          <c:cat>
            <c:strRef>
              <c:f>'Top Health Issues'!$B$2:$D$2</c:f>
              <c:strCache>
                <c:ptCount val="3"/>
                <c:pt idx="0">
                  <c:v>Drug &amp; Alcohol Abuse</c:v>
                </c:pt>
                <c:pt idx="1">
                  <c:v>Mental Health</c:v>
                </c:pt>
                <c:pt idx="2">
                  <c:v>Obesity</c:v>
                </c:pt>
              </c:strCache>
            </c:strRef>
          </c:cat>
          <c:val>
            <c:numRef>
              <c:f>'Top Health Issues'!$B$4:$D$4</c:f>
              <c:numCache>
                <c:formatCode>0%</c:formatCode>
                <c:ptCount val="3"/>
                <c:pt idx="0">
                  <c:v>0.8</c:v>
                </c:pt>
                <c:pt idx="1">
                  <c:v>0.71</c:v>
                </c:pt>
                <c:pt idx="2">
                  <c:v>0.78</c:v>
                </c:pt>
              </c:numCache>
            </c:numRef>
          </c:val>
        </c:ser>
        <c:dLbls>
          <c:showLegendKey val="0"/>
          <c:showVal val="1"/>
          <c:showCatName val="0"/>
          <c:showSerName val="0"/>
          <c:showPercent val="0"/>
          <c:showBubbleSize val="0"/>
        </c:dLbls>
        <c:gapWidth val="150"/>
        <c:overlap val="-25"/>
        <c:axId val="102810752"/>
        <c:axId val="102812288"/>
      </c:barChart>
      <c:catAx>
        <c:axId val="102810752"/>
        <c:scaling>
          <c:orientation val="minMax"/>
        </c:scaling>
        <c:delete val="0"/>
        <c:axPos val="b"/>
        <c:majorTickMark val="none"/>
        <c:minorTickMark val="none"/>
        <c:tickLblPos val="nextTo"/>
        <c:crossAx val="102812288"/>
        <c:crosses val="autoZero"/>
        <c:auto val="1"/>
        <c:lblAlgn val="ctr"/>
        <c:lblOffset val="100"/>
        <c:noMultiLvlLbl val="0"/>
      </c:catAx>
      <c:valAx>
        <c:axId val="102812288"/>
        <c:scaling>
          <c:orientation val="minMax"/>
        </c:scaling>
        <c:delete val="1"/>
        <c:axPos val="l"/>
        <c:numFmt formatCode="0%" sourceLinked="1"/>
        <c:majorTickMark val="out"/>
        <c:minorTickMark val="none"/>
        <c:tickLblPos val="nextTo"/>
        <c:crossAx val="10281075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Topic as a "Major" or "Critical" Problem</a:t>
            </a:r>
          </a:p>
        </c:rich>
      </c:tx>
      <c:layout/>
      <c:overlay val="0"/>
    </c:title>
    <c:autoTitleDeleted val="0"/>
    <c:plotArea>
      <c:layout/>
      <c:barChart>
        <c:barDir val="col"/>
        <c:grouping val="clustered"/>
        <c:varyColors val="0"/>
        <c:ser>
          <c:idx val="0"/>
          <c:order val="0"/>
          <c:tx>
            <c:strRef>
              <c:f>'Top Soc Determin'!$A$18</c:f>
              <c:strCache>
                <c:ptCount val="1"/>
                <c:pt idx="0">
                  <c:v>Androscoggin County</c:v>
                </c:pt>
              </c:strCache>
            </c:strRef>
          </c:tx>
          <c:invertIfNegative val="0"/>
          <c:cat>
            <c:strRef>
              <c:f>'Top Soc Determin'!$B$17:$F$17</c:f>
              <c:strCache>
                <c:ptCount val="5"/>
                <c:pt idx="0">
                  <c:v>Poverty</c:v>
                </c:pt>
                <c:pt idx="1">
                  <c:v>Transportation</c:v>
                </c:pt>
                <c:pt idx="2">
                  <c:v>Access to Behavioral Health/Mental Health Care</c:v>
                </c:pt>
                <c:pt idx="3">
                  <c:v>Housing Stability</c:v>
                </c:pt>
                <c:pt idx="4">
                  <c:v>Adverse Childhood Experiences</c:v>
                </c:pt>
              </c:strCache>
            </c:strRef>
          </c:cat>
          <c:val>
            <c:numRef>
              <c:f>'Top Soc Determin'!$B$18:$F$18</c:f>
              <c:numCache>
                <c:formatCode>0%</c:formatCode>
                <c:ptCount val="5"/>
                <c:pt idx="0">
                  <c:v>0.91</c:v>
                </c:pt>
                <c:pt idx="1">
                  <c:v>0.74</c:v>
                </c:pt>
                <c:pt idx="2">
                  <c:v>0.73</c:v>
                </c:pt>
                <c:pt idx="3">
                  <c:v>0.73</c:v>
                </c:pt>
                <c:pt idx="4">
                  <c:v>0.73</c:v>
                </c:pt>
              </c:numCache>
            </c:numRef>
          </c:val>
        </c:ser>
        <c:ser>
          <c:idx val="1"/>
          <c:order val="1"/>
          <c:tx>
            <c:strRef>
              <c:f>'Top Soc Determin'!$A$19</c:f>
              <c:strCache>
                <c:ptCount val="1"/>
                <c:pt idx="0">
                  <c:v>Maine</c:v>
                </c:pt>
              </c:strCache>
            </c:strRef>
          </c:tx>
          <c:invertIfNegative val="0"/>
          <c:cat>
            <c:strRef>
              <c:f>'Top Soc Determin'!$B$17:$F$17</c:f>
              <c:strCache>
                <c:ptCount val="5"/>
                <c:pt idx="0">
                  <c:v>Poverty</c:v>
                </c:pt>
                <c:pt idx="1">
                  <c:v>Transportation</c:v>
                </c:pt>
                <c:pt idx="2">
                  <c:v>Access to Behavioral Health/Mental Health Care</c:v>
                </c:pt>
                <c:pt idx="3">
                  <c:v>Housing Stability</c:v>
                </c:pt>
                <c:pt idx="4">
                  <c:v>Adverse Childhood Experiences</c:v>
                </c:pt>
              </c:strCache>
            </c:strRef>
          </c:cat>
          <c:val>
            <c:numRef>
              <c:f>'Top Soc Determin'!$B$19:$F$19</c:f>
              <c:numCache>
                <c:formatCode>0%</c:formatCode>
                <c:ptCount val="5"/>
                <c:pt idx="0">
                  <c:v>0.78</c:v>
                </c:pt>
                <c:pt idx="1">
                  <c:v>0.67</c:v>
                </c:pt>
                <c:pt idx="2">
                  <c:v>0.67</c:v>
                </c:pt>
                <c:pt idx="3">
                  <c:v>0.56999999999999995</c:v>
                </c:pt>
                <c:pt idx="4">
                  <c:v>0.56000000000000005</c:v>
                </c:pt>
              </c:numCache>
            </c:numRef>
          </c:val>
        </c:ser>
        <c:dLbls>
          <c:showLegendKey val="0"/>
          <c:showVal val="1"/>
          <c:showCatName val="0"/>
          <c:showSerName val="0"/>
          <c:showPercent val="0"/>
          <c:showBubbleSize val="0"/>
        </c:dLbls>
        <c:gapWidth val="150"/>
        <c:overlap val="-25"/>
        <c:axId val="113577344"/>
        <c:axId val="113583232"/>
      </c:barChart>
      <c:catAx>
        <c:axId val="113577344"/>
        <c:scaling>
          <c:orientation val="minMax"/>
        </c:scaling>
        <c:delete val="0"/>
        <c:axPos val="b"/>
        <c:majorTickMark val="none"/>
        <c:minorTickMark val="none"/>
        <c:tickLblPos val="nextTo"/>
        <c:crossAx val="113583232"/>
        <c:crosses val="autoZero"/>
        <c:auto val="1"/>
        <c:lblAlgn val="ctr"/>
        <c:lblOffset val="100"/>
        <c:noMultiLvlLbl val="0"/>
      </c:catAx>
      <c:valAx>
        <c:axId val="113583232"/>
        <c:scaling>
          <c:orientation val="minMax"/>
        </c:scaling>
        <c:delete val="1"/>
        <c:axPos val="l"/>
        <c:numFmt formatCode="0%" sourceLinked="1"/>
        <c:majorTickMark val="out"/>
        <c:minorTickMark val="none"/>
        <c:tickLblPos val="nextTo"/>
        <c:crossAx val="113577344"/>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Adults</a:t>
            </a:r>
            <a:r>
              <a:rPr lang="en-US" baseline="0"/>
              <a:t> Who Report Ever Having Anxiety or Depression</a:t>
            </a:r>
            <a:endParaRPr lang="en-US"/>
          </a:p>
        </c:rich>
      </c:tx>
      <c:layout/>
      <c:overlay val="0"/>
    </c:title>
    <c:autoTitleDeleted val="0"/>
    <c:plotArea>
      <c:layout/>
      <c:barChart>
        <c:barDir val="col"/>
        <c:grouping val="clustered"/>
        <c:varyColors val="0"/>
        <c:ser>
          <c:idx val="0"/>
          <c:order val="0"/>
          <c:tx>
            <c:strRef>
              <c:f>'Mental Health'!$A$3</c:f>
              <c:strCache>
                <c:ptCount val="1"/>
                <c:pt idx="0">
                  <c:v>Androscoggin County</c:v>
                </c:pt>
              </c:strCache>
            </c:strRef>
          </c:tx>
          <c:invertIfNegative val="0"/>
          <c:cat>
            <c:strRef>
              <c:f>'Mental Health'!$B$2:$C$2</c:f>
              <c:strCache>
                <c:ptCount val="2"/>
                <c:pt idx="0">
                  <c:v>Anxiety-Adults</c:v>
                </c:pt>
                <c:pt idx="1">
                  <c:v>Depression-Adults</c:v>
                </c:pt>
              </c:strCache>
            </c:strRef>
          </c:cat>
          <c:val>
            <c:numRef>
              <c:f>'Mental Health'!$B$3:$C$3</c:f>
              <c:numCache>
                <c:formatCode>0%</c:formatCode>
                <c:ptCount val="2"/>
                <c:pt idx="0">
                  <c:v>0.21</c:v>
                </c:pt>
                <c:pt idx="1">
                  <c:v>0.27</c:v>
                </c:pt>
              </c:numCache>
            </c:numRef>
          </c:val>
        </c:ser>
        <c:ser>
          <c:idx val="1"/>
          <c:order val="1"/>
          <c:tx>
            <c:strRef>
              <c:f>'Mental Health'!$A$4</c:f>
              <c:strCache>
                <c:ptCount val="1"/>
                <c:pt idx="0">
                  <c:v>Maine</c:v>
                </c:pt>
              </c:strCache>
            </c:strRef>
          </c:tx>
          <c:invertIfNegative val="0"/>
          <c:cat>
            <c:strRef>
              <c:f>'Mental Health'!$B$2:$C$2</c:f>
              <c:strCache>
                <c:ptCount val="2"/>
                <c:pt idx="0">
                  <c:v>Anxiety-Adults</c:v>
                </c:pt>
                <c:pt idx="1">
                  <c:v>Depression-Adults</c:v>
                </c:pt>
              </c:strCache>
            </c:strRef>
          </c:cat>
          <c:val>
            <c:numRef>
              <c:f>'Mental Health'!$B$4:$C$4</c:f>
              <c:numCache>
                <c:formatCode>0%</c:formatCode>
                <c:ptCount val="2"/>
                <c:pt idx="0">
                  <c:v>0.19</c:v>
                </c:pt>
                <c:pt idx="1">
                  <c:v>0.24</c:v>
                </c:pt>
              </c:numCache>
            </c:numRef>
          </c:val>
        </c:ser>
        <c:dLbls>
          <c:showLegendKey val="0"/>
          <c:showVal val="1"/>
          <c:showCatName val="0"/>
          <c:showSerName val="0"/>
          <c:showPercent val="0"/>
          <c:showBubbleSize val="0"/>
        </c:dLbls>
        <c:gapWidth val="150"/>
        <c:overlap val="-25"/>
        <c:axId val="102623488"/>
        <c:axId val="102625280"/>
      </c:barChart>
      <c:catAx>
        <c:axId val="102623488"/>
        <c:scaling>
          <c:orientation val="minMax"/>
        </c:scaling>
        <c:delete val="0"/>
        <c:axPos val="b"/>
        <c:majorTickMark val="none"/>
        <c:minorTickMark val="none"/>
        <c:tickLblPos val="nextTo"/>
        <c:crossAx val="102625280"/>
        <c:crosses val="autoZero"/>
        <c:auto val="1"/>
        <c:lblAlgn val="ctr"/>
        <c:lblOffset val="100"/>
        <c:noMultiLvlLbl val="0"/>
      </c:catAx>
      <c:valAx>
        <c:axId val="102625280"/>
        <c:scaling>
          <c:orientation val="minMax"/>
        </c:scaling>
        <c:delete val="1"/>
        <c:axPos val="l"/>
        <c:numFmt formatCode="0%" sourceLinked="1"/>
        <c:majorTickMark val="out"/>
        <c:minorTickMark val="none"/>
        <c:tickLblPos val="nextTo"/>
        <c:crossAx val="102623488"/>
        <c:crosses val="autoZero"/>
        <c:crossBetween val="between"/>
      </c:valAx>
    </c:plotArea>
    <c:legend>
      <c:legendPos val="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10/14/2015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baseline="0" dirty="0" smtClean="0"/>
              <a:t>Androscoggin County is significantly higher than the Maine percentage (and nationally @ 30%).</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baseline="0" dirty="0" smtClean="0"/>
              <a:t>Obesity defined via BRFSS U.S. Core </a:t>
            </a:r>
            <a:r>
              <a:rPr lang="en-US" baseline="0" dirty="0" smtClean="0"/>
              <a:t>– people self-report their height and weight which is used to calculate BMI those above 30 are considered obese.</a:t>
            </a:r>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a:t>
            </a:r>
            <a:r>
              <a:rPr lang="en-US" baseline="0" dirty="0" err="1" smtClean="0"/>
              <a:t>Adroscoggin</a:t>
            </a:r>
            <a:r>
              <a:rPr lang="en-US" baseline="0" dirty="0" smtClean="0"/>
              <a:t> County.</a:t>
            </a:r>
          </a:p>
          <a:p>
            <a:pPr marL="171450" indent="-171450">
              <a:spcAft>
                <a:spcPts val="600"/>
              </a:spcAft>
              <a:buFont typeface="Arial" panose="020B0604020202020204" pitchFamily="34" charset="0"/>
              <a:buChar char="•"/>
            </a:pPr>
            <a:r>
              <a:rPr lang="en-US" baseline="0" dirty="0" smtClean="0"/>
              <a:t>You’ll notice the column for our county, Maine, and USA to show comparisons. Numbers in the county column that are highlighted and italicized are statistically significant, meaning the difference did not happen by chance. But also notice numbers that are higher or lower than the state and look at the trend arrows to see how things are changing over time.</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 this slide to include bullets for only</a:t>
            </a:r>
            <a:r>
              <a:rPr lang="en-US" baseline="0" dirty="0" smtClean="0"/>
              <a:t> the 1-2 questions you’ll have time to ask this group. It may be helpful to write their responses on paper posted to the wall.</a:t>
            </a:r>
          </a:p>
          <a:p>
            <a:r>
              <a:rPr lang="en-US" baseline="0" dirty="0" smtClean="0"/>
              <a:t>Acknowledge the limited time and place items/questions for further discussion in the parking lot. Let group members know the parking lot will be shared with the local SHNAPP Community Engagement Committee contacts (listed on the next slide). Encourage motivated community members to seek these people out for further discussion….segue to next slide</a:t>
            </a:r>
          </a:p>
          <a:p>
            <a:endParaRPr lang="en-US" baseline="0" dirty="0" smtClean="0"/>
          </a:p>
          <a:p>
            <a:r>
              <a:rPr lang="en-US" baseline="0" dirty="0" smtClean="0"/>
              <a:t>Ideas for questions:</a:t>
            </a:r>
          </a:p>
          <a:p>
            <a:r>
              <a:rPr lang="en-US" baseline="0" dirty="0" smtClean="0"/>
              <a:t>-We’ve looked briefly at data for our county. Based on your experience living here and quickly looking over these numbers, what would you say are significant health needs for our community?</a:t>
            </a:r>
          </a:p>
          <a:p>
            <a:r>
              <a:rPr lang="en-US" baseline="0" dirty="0" smtClean="0"/>
              <a:t>-What would you say are the highest priorities among health needs for this county (or community)?</a:t>
            </a:r>
          </a:p>
          <a:p>
            <a:r>
              <a:rPr lang="en-US" baseline="0" dirty="0" smtClean="0"/>
              <a:t>-What resources or assets are you aware of locally that could address our health needs? </a:t>
            </a:r>
          </a:p>
          <a:p>
            <a:r>
              <a:rPr lang="en-US" baseline="0" dirty="0" smtClean="0"/>
              <a:t>-What do you think are the reasons for some of the poor health outcomes (name issues or priorities noted by this group as examples)? If the group needs prompting, remind them of the Stakeholders Survey issues: Transportation, Health Care Insurance, Health Literacy. [</a:t>
            </a:r>
            <a:r>
              <a:rPr lang="en-US" i="1" baseline="0" dirty="0" smtClean="0"/>
              <a:t>Contact Jayne Harper for a full list of the health factors affecting where we live, work, learn, and play that were included in the Stakeholders Survey.]</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383931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a:t>
            </a:r>
            <a:r>
              <a:rPr lang="en-US" baseline="0" dirty="0" smtClean="0"/>
              <a:t>participants</a:t>
            </a:r>
          </a:p>
          <a:p>
            <a:endParaRPr lang="en-US" baseline="0" dirty="0" smtClean="0"/>
          </a:p>
          <a:p>
            <a:r>
              <a:rPr lang="en-US" baseline="0" dirty="0" smtClean="0"/>
              <a:t>Remind participants they can provide input &amp; feedback at the website listed here. All comments </a:t>
            </a:r>
            <a:r>
              <a:rPr lang="en-US" baseline="0" smtClean="0"/>
              <a:t>are welcome.</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today…to </a:t>
            </a:r>
            <a:r>
              <a:rPr lang="en-US" sz="1200" u="sng" kern="1200" baseline="0" dirty="0" smtClean="0">
                <a:solidFill>
                  <a:schemeClr val="tx1"/>
                </a:solidFill>
                <a:effectLst/>
                <a:latin typeface="+mn-lt"/>
                <a:ea typeface="+mn-ea"/>
                <a:cs typeface="+mn-cs"/>
              </a:rPr>
              <a:t>begin</a:t>
            </a:r>
            <a:r>
              <a:rPr lang="en-US" sz="1200" kern="1200" baseline="0" dirty="0" smtClean="0">
                <a:solidFill>
                  <a:schemeClr val="tx1"/>
                </a:solidFill>
                <a:effectLst/>
                <a:latin typeface="+mn-lt"/>
                <a:ea typeface="+mn-ea"/>
                <a:cs typeface="+mn-cs"/>
              </a:rPr>
              <a:t> the conversation.</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will focus on three that others have noted may be important for this county.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I’ve</a:t>
            </a:r>
            <a:r>
              <a:rPr lang="en-US" sz="1200" kern="1200" baseline="0" dirty="0" smtClean="0">
                <a:solidFill>
                  <a:schemeClr val="tx1"/>
                </a:solidFill>
                <a:effectLst/>
                <a:latin typeface="+mn-lt"/>
                <a:ea typeface="+mn-ea"/>
                <a:cs typeface="+mn-cs"/>
              </a:rPr>
              <a:t> created a parking lot to track questions or issues we will not have time to address today. This will be shared with local leadership among a group we call the SHNAPP Community Engagement Committee (or whatever this group is called locally).</a:t>
            </a:r>
          </a:p>
          <a:p>
            <a:pPr marL="171450" indent="-171450">
              <a:spcBef>
                <a:spcPts val="0"/>
              </a:spcBef>
              <a:spcAft>
                <a:spcPts val="600"/>
              </a:spcAft>
              <a:buFont typeface="Arial" panose="020B0604020202020204" pitchFamily="34" charset="0"/>
              <a:buChar char="•"/>
            </a:pPr>
            <a:r>
              <a:rPr lang="en-US" sz="1200" kern="1200" baseline="0" dirty="0" smtClean="0">
                <a:solidFill>
                  <a:schemeClr val="tx1"/>
                </a:solidFill>
                <a:effectLst/>
                <a:latin typeface="+mn-lt"/>
                <a:ea typeface="+mn-ea"/>
                <a:cs typeface="+mn-cs"/>
              </a:rPr>
              <a:t>If someone has a question </a:t>
            </a:r>
            <a:r>
              <a:rPr lang="en-US" sz="1200" kern="1200" dirty="0" smtClean="0">
                <a:solidFill>
                  <a:schemeClr val="tx1"/>
                </a:solidFill>
                <a:effectLst/>
                <a:latin typeface="+mn-lt"/>
                <a:ea typeface="+mn-ea"/>
                <a:cs typeface="+mn-cs"/>
              </a:rPr>
              <a:t>I cannot answer, it’ll go on the parking lot and the</a:t>
            </a:r>
            <a:r>
              <a:rPr lang="en-US" sz="1200" kern="1200" baseline="0" dirty="0" smtClean="0">
                <a:solidFill>
                  <a:schemeClr val="tx1"/>
                </a:solidFill>
                <a:effectLst/>
                <a:latin typeface="+mn-lt"/>
                <a:ea typeface="+mn-ea"/>
                <a:cs typeface="+mn-cs"/>
              </a:rPr>
              <a:t> Maine SHNAPP Project Director will get a response.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Determine whether</a:t>
            </a:r>
            <a:r>
              <a:rPr lang="en-US" sz="1200" i="1" kern="1200" baseline="0" dirty="0" smtClean="0">
                <a:solidFill>
                  <a:schemeClr val="tx1"/>
                </a:solidFill>
                <a:effectLst/>
                <a:latin typeface="+mn-lt"/>
                <a:ea typeface="+mn-ea"/>
                <a:cs typeface="+mn-cs"/>
              </a:rPr>
              <a:t> you as the presenter will be the go-between for questions or if you’ll share Jayne’s name and contact information to work with the person/people directly</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biggest health problems.</a:t>
            </a:r>
          </a:p>
          <a:p>
            <a:pPr marL="171450" indent="-171450">
              <a:spcAft>
                <a:spcPts val="600"/>
              </a:spcAft>
              <a:buFont typeface="Arial" panose="020B0604020202020204" pitchFamily="34" charset="0"/>
              <a:buChar char="•"/>
            </a:pPr>
            <a:r>
              <a:rPr lang="en-US" dirty="0" smtClean="0"/>
              <a:t>These are the top 3 health issues for Androscoggin County based on information provided by the 130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the top reasons for bad health…..</a:t>
            </a:r>
            <a:r>
              <a:rPr lang="en-US" dirty="0" smtClean="0"/>
              <a:t>the top issues affecting where we live, work, learn, and play in Androscoggin County based on information provided by the 130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Three issues are tied for 3</a:t>
            </a:r>
            <a:r>
              <a:rPr lang="en-US" baseline="30000" dirty="0" smtClean="0"/>
              <a:t>rd</a:t>
            </a:r>
            <a:r>
              <a:rPr lang="en-US" baseline="0" dirty="0" smtClean="0"/>
              <a:t> place in Androscoggin County.</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Androscoggin County is significantly higher than Maine at 516 vs 328 per 100,000 population; This is not measured at the national level.</a:t>
            </a:r>
          </a:p>
          <a:p>
            <a:pPr marL="171450" indent="-171450">
              <a:spcAft>
                <a:spcPts val="600"/>
              </a:spcAft>
              <a:buFont typeface="Arial" panose="020B0604020202020204" pitchFamily="34" charset="0"/>
              <a:buChar char="•"/>
            </a:pPr>
            <a:r>
              <a:rPr lang="en-US" baseline="0" dirty="0" smtClean="0"/>
              <a:t>Cumberland and Knox Counties also have high rates of SA hospital admissions.</a:t>
            </a:r>
          </a:p>
          <a:p>
            <a:pPr marL="171450" indent="-171450">
              <a:spcAft>
                <a:spcPts val="600"/>
              </a:spcAft>
              <a:buFont typeface="Arial" panose="020B0604020202020204" pitchFamily="34" charset="0"/>
              <a:buChar char="•"/>
            </a:pPr>
            <a:r>
              <a:rPr lang="en-US" baseline="0" dirty="0" smtClean="0"/>
              <a:t>Data is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dirty="0" smtClean="0"/>
              <a:t>This</a:t>
            </a:r>
            <a:r>
              <a:rPr lang="en-US" baseline="0" dirty="0" smtClean="0"/>
              <a:t> shows the percentage of adults who have ever had anxiety (21% in Androscoggin County and 19% in Maine). It is slightly higher for Androscoggin than for the state.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And</a:t>
            </a:r>
            <a:r>
              <a:rPr lang="en-US" baseline="0" dirty="0" smtClean="0"/>
              <a:t> the percentage of adults who have ever had depression (27% in Androscoggin County and 24% in Maine) – significantly higher in Androscoggin County than in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353216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10/14/2015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hyperlink" Target="http://www.maine.gov/SHNAP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Androscoggin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Mental Health</a:t>
            </a:r>
            <a:br>
              <a:rPr lang="en-US" dirty="0" smtClean="0"/>
            </a:br>
            <a:r>
              <a:rPr lang="en-US" dirty="0" smtClean="0">
                <a:solidFill>
                  <a:schemeClr val="accent2"/>
                </a:solidFill>
              </a:rPr>
              <a:t>Androscoggin County</a:t>
            </a:r>
            <a:endParaRPr lang="en-US" dirty="0"/>
          </a:p>
        </p:txBody>
      </p:sp>
      <p:sp>
        <p:nvSpPr>
          <p:cNvPr id="9" name="TextBox 8"/>
          <p:cNvSpPr txBox="1"/>
          <p:nvPr/>
        </p:nvSpPr>
        <p:spPr>
          <a:xfrm>
            <a:off x="573578" y="6172200"/>
            <a:ext cx="8021782" cy="584775"/>
          </a:xfrm>
          <a:prstGeom prst="rect">
            <a:avLst/>
          </a:prstGeom>
          <a:noFill/>
        </p:spPr>
        <p:txBody>
          <a:bodyPr wrap="square" rtlCol="0">
            <a:spAutoFit/>
          </a:bodyPr>
          <a:lstStyle/>
          <a:p>
            <a:r>
              <a:rPr lang="en-US" sz="1400" dirty="0"/>
              <a:t>Source: Behavioral Risk Factor Surveillance System (BRFSS), 2013</a:t>
            </a:r>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622907560"/>
              </p:ext>
            </p:extLst>
          </p:nvPr>
        </p:nvGraphicFramePr>
        <p:xfrm>
          <a:off x="457200" y="1904999"/>
          <a:ext cx="7988531" cy="42789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Androscoggin County</a:t>
            </a:r>
            <a:endParaRPr lang="en-US" dirty="0">
              <a:solidFill>
                <a:schemeClr val="accent2"/>
              </a:solidFill>
            </a:endParaRPr>
          </a:p>
        </p:txBody>
      </p:sp>
      <p:sp>
        <p:nvSpPr>
          <p:cNvPr id="3" name="TextBox 2"/>
          <p:cNvSpPr txBox="1"/>
          <p:nvPr/>
        </p:nvSpPr>
        <p:spPr>
          <a:xfrm>
            <a:off x="574431" y="6310699"/>
            <a:ext cx="7848600" cy="276999"/>
          </a:xfrm>
          <a:prstGeom prst="rect">
            <a:avLst/>
          </a:prstGeom>
          <a:noFill/>
        </p:spPr>
        <p:txBody>
          <a:bodyPr wrap="square" rtlCol="0">
            <a:spAutoFit/>
          </a:bodyPr>
          <a:lstStyle/>
          <a:p>
            <a:r>
              <a:rPr lang="en-US" sz="1200" dirty="0"/>
              <a:t>Source:  Behavioral Risk Factor Surveillance System (BRFSS), </a:t>
            </a:r>
            <a:r>
              <a:rPr lang="en-US" sz="1200" dirty="0" smtClean="0"/>
              <a:t>2013</a:t>
            </a:r>
            <a:endParaRPr lang="en-US" sz="12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27705"/>
            <a:ext cx="369413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3048000"/>
            <a:ext cx="25908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Androscoggin</a:t>
            </a:r>
            <a:endParaRPr lang="en-US" dirty="0"/>
          </a:p>
          <a:p>
            <a:pPr algn="ctr"/>
            <a:r>
              <a:rPr lang="en-US" dirty="0"/>
              <a:t>38%</a:t>
            </a:r>
          </a:p>
          <a:p>
            <a:pPr algn="ctr"/>
            <a:endParaRPr lang="en-US" dirty="0"/>
          </a:p>
          <a:p>
            <a:pPr algn="ctr"/>
            <a:r>
              <a:rPr lang="en-US" dirty="0"/>
              <a:t>Maine</a:t>
            </a:r>
          </a:p>
          <a:p>
            <a:pPr algn="ctr"/>
            <a:r>
              <a:rPr lang="en-US" dirty="0"/>
              <a:t>29%</a:t>
            </a:r>
          </a:p>
          <a:p>
            <a:endParaRPr lang="en-US" dirty="0"/>
          </a:p>
        </p:txBody>
      </p:sp>
      <p:cxnSp>
        <p:nvCxnSpPr>
          <p:cNvPr id="8" name="Straight Arrow Connector 7"/>
          <p:cNvCxnSpPr/>
          <p:nvPr/>
        </p:nvCxnSpPr>
        <p:spPr>
          <a:xfrm>
            <a:off x="3733800" y="4267200"/>
            <a:ext cx="20574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Cambria" panose="02040503050406030204" pitchFamily="18" charset="0"/>
              </a:rPr>
              <a:t/>
            </a:r>
            <a:br>
              <a:rPr lang="en-US" dirty="0" smtClean="0">
                <a:solidFill>
                  <a:schemeClr val="tx1"/>
                </a:solidFill>
                <a:latin typeface="Cambria" panose="02040503050406030204" pitchFamily="18" charset="0"/>
              </a:rPr>
            </a:br>
            <a:r>
              <a:rPr lang="en-US" dirty="0" smtClean="0">
                <a:solidFill>
                  <a:schemeClr val="tx1"/>
                </a:solidFill>
                <a:latin typeface="Cambria" panose="02040503050406030204" pitchFamily="18" charset="0"/>
              </a:rPr>
              <a:t>Creating </a:t>
            </a:r>
            <a:r>
              <a:rPr lang="en-US" dirty="0">
                <a:solidFill>
                  <a:schemeClr val="tx1"/>
                </a:solidFill>
                <a:latin typeface="Cambria" panose="02040503050406030204" pitchFamily="18" charset="0"/>
              </a:rPr>
              <a:t>The Story About Our Data</a:t>
            </a:r>
            <a:r>
              <a:rPr lang="en-US" dirty="0">
                <a:solidFill>
                  <a:schemeClr val="accent2">
                    <a:lumMod val="75000"/>
                  </a:schemeClr>
                </a:solidFill>
                <a:latin typeface="Cambria" panose="02040503050406030204" pitchFamily="18" charset="0"/>
              </a:rPr>
              <a:t/>
            </a:r>
            <a:br>
              <a:rPr lang="en-US" dirty="0">
                <a:solidFill>
                  <a:schemeClr val="accent2">
                    <a:lumMod val="75000"/>
                  </a:schemeClr>
                </a:solidFill>
                <a:latin typeface="Cambria" panose="02040503050406030204" pitchFamily="18" charset="0"/>
              </a:rPr>
            </a:br>
            <a:endParaRPr lang="en-US" dirty="0"/>
          </a:p>
        </p:txBody>
      </p:sp>
      <p:pic>
        <p:nvPicPr>
          <p:cNvPr id="3" name="Picture 4" descr="https://encrypted-tbn2.gstatic.com/images?q=tbn:ANd9GcSkEEpk5c4mUKYiMdpCBQlxPwjvOidIAfIbykLWBbrHb6EG6F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244" y="2133600"/>
            <a:ext cx="2657475" cy="172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2133600"/>
            <a:ext cx="3429000"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chemeClr val="accent2">
                    <a:lumMod val="75000"/>
                  </a:schemeClr>
                </a:solidFill>
              </a:rPr>
              <a:t>Significant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Health priorities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Resources to address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Perceptions about things where we live, work, learn, and play that affect our health</a:t>
            </a:r>
            <a:endParaRPr lang="en-US" sz="2000" b="1" dirty="0">
              <a:solidFill>
                <a:schemeClr val="accent2">
                  <a:lumMod val="75000"/>
                </a:schemeClr>
              </a:solidFill>
            </a:endParaRPr>
          </a:p>
        </p:txBody>
      </p:sp>
      <p:pic>
        <p:nvPicPr>
          <p:cNvPr id="5" name="Picture 2" descr="http://www.cliparthut.com/clip-arts/578/parking-lot-clip-art-5780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4244" y="4327191"/>
            <a:ext cx="2263103" cy="1592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8462">
            <a:off x="7614503" y="4691454"/>
            <a:ext cx="894929" cy="65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8245">
            <a:off x="7563688" y="5585816"/>
            <a:ext cx="996559" cy="66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4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24200" y="834792"/>
            <a:ext cx="5715000" cy="1066800"/>
          </a:xfrm>
        </p:spPr>
        <p:txBody>
          <a:bodyPr>
            <a:noAutofit/>
          </a:bodyPr>
          <a:lstStyle/>
          <a:p>
            <a:r>
              <a:rPr lang="en-US" sz="3400" dirty="0"/>
              <a:t>I’d like to continue the conversation about the </a:t>
            </a:r>
            <a:r>
              <a:rPr lang="en-US" sz="3400" dirty="0" smtClean="0"/>
              <a:t/>
            </a:r>
            <a:br>
              <a:rPr lang="en-US" sz="3400" dirty="0" smtClean="0"/>
            </a:br>
            <a:r>
              <a:rPr lang="en-US" sz="3400" dirty="0" smtClean="0"/>
              <a:t>Shared CHNA…..</a:t>
            </a:r>
            <a:endParaRPr lang="en-US" sz="3400" dirty="0"/>
          </a:p>
        </p:txBody>
      </p:sp>
      <p:sp>
        <p:nvSpPr>
          <p:cNvPr id="3" name="Subtitle 2"/>
          <p:cNvSpPr>
            <a:spLocks noGrp="1"/>
          </p:cNvSpPr>
          <p:nvPr>
            <p:ph idx="4294967295"/>
          </p:nvPr>
        </p:nvSpPr>
        <p:spPr>
          <a:xfrm>
            <a:off x="830515" y="2247900"/>
            <a:ext cx="8084885" cy="4114800"/>
          </a:xfrm>
          <a:solidFill>
            <a:schemeClr val="accent2">
              <a:lumMod val="20000"/>
              <a:lumOff val="80000"/>
            </a:schemeClr>
          </a:solidFill>
        </p:spPr>
        <p:txBody>
          <a:bodyPr>
            <a:normAutofit fontScale="92500" lnSpcReduction="10000"/>
          </a:bodyPr>
          <a:lstStyle/>
          <a:p>
            <a:pPr marL="109728" indent="0">
              <a:buNone/>
            </a:pPr>
            <a:endParaRPr lang="en-US" sz="2000" dirty="0" smtClean="0">
              <a:latin typeface="Calibri" panose="020F0502020204030204" pitchFamily="34" charset="0"/>
            </a:endParaRPr>
          </a:p>
          <a:p>
            <a:pPr marL="109728" indent="0">
              <a:buNone/>
            </a:pPr>
            <a:r>
              <a:rPr lang="en-US" sz="2000" dirty="0" smtClean="0">
                <a:latin typeface="Calibri" panose="020F0502020204030204" pitchFamily="34" charset="0"/>
              </a:rPr>
              <a:t>Maine </a:t>
            </a:r>
            <a:r>
              <a:rPr lang="en-US" sz="2000" dirty="0">
                <a:latin typeface="Calibri" panose="020F0502020204030204" pitchFamily="34" charset="0"/>
              </a:rPr>
              <a:t>Shared Health Needs Assessment &amp; Planning Process Contacts for Community Engagement – District Liaisons &amp; SHNAPP </a:t>
            </a:r>
            <a:r>
              <a:rPr lang="en-US" sz="2000" dirty="0" smtClean="0">
                <a:latin typeface="Calibri" panose="020F0502020204030204" pitchFamily="34" charset="0"/>
              </a:rPr>
              <a:t>Hospitals</a:t>
            </a: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lgn="l">
              <a:buNone/>
            </a:pPr>
            <a:endParaRPr lang="en-US" sz="2200" dirty="0" smtClean="0">
              <a:solidFill>
                <a:schemeClr val="bg2">
                  <a:lumMod val="25000"/>
                </a:schemeClr>
              </a:solidFill>
              <a:latin typeface="Cambria" panose="02040503050406030204" pitchFamily="18" charset="0"/>
            </a:endParaRPr>
          </a:p>
          <a:p>
            <a:pPr marL="109728" indent="0" algn="l">
              <a:buNone/>
            </a:pPr>
            <a:endParaRPr lang="en-US" sz="2200"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276600"/>
            <a:ext cx="764968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109786"/>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health issues for </a:t>
            </a:r>
            <a:r>
              <a:rPr lang="en-US" dirty="0" smtClean="0">
                <a:solidFill>
                  <a:schemeClr val="accent2"/>
                </a:solidFill>
              </a:rPr>
              <a:t>Androscoggin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a:t>
            </a:r>
            <a:r>
              <a:rPr lang="en-US" dirty="0" smtClean="0"/>
              <a:t>Total </a:t>
            </a:r>
            <a:r>
              <a:rPr lang="en-US" dirty="0"/>
              <a:t>1,639 surveys;  </a:t>
            </a:r>
            <a:r>
              <a:rPr lang="en-US" dirty="0" smtClean="0"/>
              <a:t>Androscoggin 130 surveys</a:t>
            </a:r>
            <a:endParaRPr lang="en-US" dirty="0"/>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2500233533"/>
              </p:ext>
            </p:extLst>
          </p:nvPr>
        </p:nvGraphicFramePr>
        <p:xfrm>
          <a:off x="609600" y="2274332"/>
          <a:ext cx="7543800"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Androscoggin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Total 1,639 surveys;  </a:t>
            </a:r>
            <a:r>
              <a:rPr lang="en-US" dirty="0" smtClean="0"/>
              <a:t>Androscoggin 130 surveys</a:t>
            </a:r>
            <a:endParaRPr lang="en-US" dirty="0"/>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9" name="Chart 8"/>
          <p:cNvGraphicFramePr>
            <a:graphicFrameLocks/>
          </p:cNvGraphicFramePr>
          <p:nvPr>
            <p:extLst>
              <p:ext uri="{D42A27DB-BD31-4B8C-83A1-F6EECF244321}">
                <p14:modId xmlns:p14="http://schemas.microsoft.com/office/powerpoint/2010/main" val="4230059096"/>
              </p:ext>
            </p:extLst>
          </p:nvPr>
        </p:nvGraphicFramePr>
        <p:xfrm>
          <a:off x="609600" y="2274332"/>
          <a:ext cx="78486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710" y="914400"/>
            <a:ext cx="8229600" cy="1066800"/>
          </a:xfrm>
        </p:spPr>
        <p:txBody>
          <a:bodyPr>
            <a:normAutofit fontScale="90000"/>
          </a:bodyPr>
          <a:lstStyle/>
          <a:p>
            <a:r>
              <a:rPr lang="en-US" dirty="0" smtClean="0"/>
              <a:t>Quick look at data about drug and alcohol abuse, mental health and obesity</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093" y="2819400"/>
            <a:ext cx="3674496" cy="2706878"/>
          </a:xfrm>
          <a:prstGeom prst="rect">
            <a:avLst/>
          </a:prstGeom>
        </p:spPr>
      </p:pic>
    </p:spTree>
    <p:extLst>
      <p:ext uri="{BB962C8B-B14F-4D97-AF65-F5344CB8AC3E}">
        <p14:creationId xmlns:p14="http://schemas.microsoft.com/office/powerpoint/2010/main" val="157836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Androscoggin County</a:t>
            </a:r>
            <a:endParaRPr lang="en-US" dirty="0">
              <a:solidFill>
                <a:schemeClr val="accent2"/>
              </a:solidFill>
            </a:endParaRPr>
          </a:p>
        </p:txBody>
      </p:sp>
      <p:sp>
        <p:nvSpPr>
          <p:cNvPr id="4" name="TextBox 3"/>
          <p:cNvSpPr txBox="1"/>
          <p:nvPr/>
        </p:nvSpPr>
        <p:spPr>
          <a:xfrm>
            <a:off x="533399" y="6248400"/>
            <a:ext cx="8305801" cy="276999"/>
          </a:xfrm>
          <a:prstGeom prst="rect">
            <a:avLst/>
          </a:prstGeom>
          <a:noFill/>
        </p:spPr>
        <p:txBody>
          <a:bodyPr wrap="square" rtlCol="0">
            <a:spAutoFit/>
          </a:bodyPr>
          <a:lstStyle/>
          <a:p>
            <a:r>
              <a:rPr lang="en-US" sz="1200" dirty="0"/>
              <a:t>Source: Maine Health Data Organization, 2011</a:t>
            </a:r>
          </a:p>
        </p:txBody>
      </p:sp>
      <p:grpSp>
        <p:nvGrpSpPr>
          <p:cNvPr id="6" name="Group 5"/>
          <p:cNvGrpSpPr/>
          <p:nvPr/>
        </p:nvGrpSpPr>
        <p:grpSpPr>
          <a:xfrm>
            <a:off x="4870996" y="1066864"/>
            <a:ext cx="4038600" cy="5181536"/>
            <a:chOff x="0" y="0"/>
            <a:chExt cx="3577996" cy="4695825"/>
          </a:xfrm>
        </p:grpSpPr>
        <p:grpSp>
          <p:nvGrpSpPr>
            <p:cNvPr id="7" name="Group 6"/>
            <p:cNvGrpSpPr/>
            <p:nvPr/>
          </p:nvGrpSpPr>
          <p:grpSpPr>
            <a:xfrm>
              <a:off x="0" y="190500"/>
              <a:ext cx="3108960" cy="4505325"/>
              <a:chOff x="0" y="0"/>
              <a:chExt cx="3108960" cy="4505325"/>
            </a:xfrm>
          </p:grpSpPr>
          <p:grpSp>
            <p:nvGrpSpPr>
              <p:cNvPr id="9" name="Group 8"/>
              <p:cNvGrpSpPr/>
              <p:nvPr/>
            </p:nvGrpSpPr>
            <p:grpSpPr>
              <a:xfrm>
                <a:off x="0" y="0"/>
                <a:ext cx="3108960" cy="4480560"/>
                <a:chOff x="0" y="9618"/>
                <a:chExt cx="3200400" cy="4524375"/>
              </a:xfrm>
            </p:grpSpPr>
            <p:pic>
              <p:nvPicPr>
                <p:cNvPr id="11" name="Picture 10"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2"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10"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8"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sp>
        <p:nvSpPr>
          <p:cNvPr id="3" name="TextBox 2"/>
          <p:cNvSpPr txBox="1"/>
          <p:nvPr/>
        </p:nvSpPr>
        <p:spPr>
          <a:xfrm>
            <a:off x="1143000" y="3124200"/>
            <a:ext cx="26670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Androscoggin</a:t>
            </a:r>
            <a:endParaRPr lang="en-US" dirty="0"/>
          </a:p>
          <a:p>
            <a:pPr algn="ctr"/>
            <a:r>
              <a:rPr lang="en-US" dirty="0"/>
              <a:t>516 per 100,000</a:t>
            </a:r>
          </a:p>
          <a:p>
            <a:pPr algn="ctr"/>
            <a:endParaRPr lang="en-US" dirty="0"/>
          </a:p>
          <a:p>
            <a:pPr algn="ctr"/>
            <a:r>
              <a:rPr lang="en-US" dirty="0"/>
              <a:t>Maine</a:t>
            </a:r>
          </a:p>
          <a:p>
            <a:pPr algn="ctr"/>
            <a:r>
              <a:rPr lang="en-US" dirty="0"/>
              <a:t>328 per 100,000</a:t>
            </a:r>
          </a:p>
          <a:p>
            <a:endParaRPr lang="en-US" dirty="0"/>
          </a:p>
        </p:txBody>
      </p:sp>
      <p:cxnSp>
        <p:nvCxnSpPr>
          <p:cNvPr id="14" name="Straight Arrow Connector 13"/>
          <p:cNvCxnSpPr/>
          <p:nvPr/>
        </p:nvCxnSpPr>
        <p:spPr>
          <a:xfrm>
            <a:off x="3810000" y="4343400"/>
            <a:ext cx="17526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4587</TotalTime>
  <Words>1957</Words>
  <Application>Microsoft Office PowerPoint</Application>
  <PresentationFormat>On-screen Show (4:3)</PresentationFormat>
  <Paragraphs>161</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Urban</vt:lpstr>
      <vt:lpstr>Shared Community Health Needs Assessment (CHNA)</vt:lpstr>
      <vt:lpstr>Maine SHNAPP Funders</vt:lpstr>
      <vt:lpstr>Setting the Stage for Our Story</vt:lpstr>
      <vt:lpstr>The Script</vt:lpstr>
      <vt:lpstr>Our Task Today….</vt:lpstr>
      <vt:lpstr>Top health issues for Androscoggin County</vt:lpstr>
      <vt:lpstr>Top issues affecting where we live, work, learn &amp; play in Androscoggin County</vt:lpstr>
      <vt:lpstr>Quick look at data about drug and alcohol abuse, mental health and obesity</vt:lpstr>
      <vt:lpstr>Drug &amp; Alcohol Abuse Androscoggin County</vt:lpstr>
      <vt:lpstr> Mental Health Androscoggin County</vt:lpstr>
      <vt:lpstr>Obesity Androscoggin County</vt:lpstr>
      <vt:lpstr>2 Minute Data Review</vt:lpstr>
      <vt:lpstr> Creating The Story About Our Data </vt:lpstr>
      <vt:lpstr>I’d like to continue the conversation about the  Shared CHNA…..</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260</cp:revision>
  <cp:lastPrinted>2015-10-02T18:28:17Z</cp:lastPrinted>
  <dcterms:created xsi:type="dcterms:W3CDTF">2015-06-09T16:33:57Z</dcterms:created>
  <dcterms:modified xsi:type="dcterms:W3CDTF">2015-10-14T20:45:37Z</dcterms:modified>
</cp:coreProperties>
</file>